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1" r:id="rId2"/>
    <p:sldId id="281" r:id="rId3"/>
    <p:sldId id="273" r:id="rId4"/>
    <p:sldId id="268" r:id="rId5"/>
    <p:sldId id="270" r:id="rId6"/>
    <p:sldId id="277" r:id="rId7"/>
    <p:sldId id="276" r:id="rId8"/>
    <p:sldId id="275" r:id="rId9"/>
    <p:sldId id="278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27"/>
    <p:restoredTop sz="64706"/>
  </p:normalViewPr>
  <p:slideViewPr>
    <p:cSldViewPr snapToGrid="0" snapToObjects="1">
      <p:cViewPr>
        <p:scale>
          <a:sx n="43" d="100"/>
          <a:sy n="43" d="100"/>
        </p:scale>
        <p:origin x="128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A3128-5770-0A40-99A9-E71E631C92F3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234F9-6A21-C348-BF02-597645EAE0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46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26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1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kern="1200" baseline="30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3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1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i="0" dirty="0"/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8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7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9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3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70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4162-AFB2-FD4B-BC29-A02423FB754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7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1662-DB7D-B94E-BA7E-B1524E3AB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45613-9AD9-1A4A-9919-650FB4E37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455F7-0606-6A47-A0CA-2D5707890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7A739-032A-3249-B71A-64D104F3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84DC-83BB-E94D-BD72-7BA2BA0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9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5C44-6B2B-8144-88E8-6607C464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03D7E-0999-1347-87FA-C7F1FC71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BE253-11DE-C94C-9263-826F500D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BB65B-6E69-E14F-BFB7-C5E5B128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2AAAB-09AC-344D-9EA5-87100C8F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0AA3A8-16A5-9B43-B8C5-420E985E1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BB68C-C2AE-CF47-AAD8-FFC2E985C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AED85-9B6A-0842-9987-9650E730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12ECD-5F77-1C48-A5CD-BADEB1B4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FD691-1AF7-0E47-9009-582788618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3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F51-416A-B34A-BB2F-2B377AC1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3B15-A2F5-B646-9F7C-2DBDF33A6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98AC1-6DED-1445-BFFA-42308A10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46298-E7DC-3840-88A1-6567AD3E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E56FB-F83B-2149-8D7A-C009A2AC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2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D15E-5185-4E42-87CC-D5C8B225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3275-07C2-DE4B-BE34-6C17FD002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692B1-5E7B-584B-95BE-46B9CF5B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BDD75-AC24-7446-851D-8677D11C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B4404-2B39-9C4A-B96C-7F0B08D8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1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85F42-DC27-1540-AAF7-5C4226C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B3FE-C1A4-5E42-AFF5-7F53FC929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85B1C-A138-8D4B-8979-F516D229C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B718D-7B12-B544-A211-9D3690AEA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C423F-4285-134F-8063-27C45266F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CD99D-F110-3B4E-8507-8F94D029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0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E59B-6EA2-F642-A1F5-9DCC1986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419FC-0088-0F4F-BC72-8F9B89375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C6509-63EC-7D42-A17D-45D1879CC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CF071-E6E2-CE48-A1BD-46D13D434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928B7-32A5-3F49-A9D9-BC2898C4B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F973A-BAF0-7042-B1BF-06FB33B6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83A173-8A06-3144-9EF9-CA3D3E7EC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BAE6D-35FD-4641-BB0D-5C3F7D42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99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418D-B6E5-BB4F-BBBC-A7A8B097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FFE41-EBEC-CC40-A77E-5F80DA72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83E35-956D-CD4C-885B-090CA66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DC149-B234-D244-91C2-96B43548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1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CB6F3-4516-C341-A478-55AFED733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30F258-97E7-7345-8E64-9A2EE2CF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36CE-57FD-5E4C-9ABE-9F821AA4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AF39-1EDB-954D-ACC6-37646C0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9447-011B-0742-B001-5DE50446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F663-ED50-4B43-8496-AC81FB541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31E28-448D-F943-825F-0356A2B8A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C620D-0DDD-164E-B3EC-50930AF8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3C1CC-FB6D-184A-A1AE-E23924F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2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EEA2-4DF2-6949-9808-6189860A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CC2E0-EF84-0440-9489-313839D08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5B28C-4D5F-8D4F-8732-1D11F69DC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783A8-08CC-5147-9707-712933BF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69AAA-6F3D-6E42-8083-28CF59E6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B5413-B6A8-1E45-8F5B-C358A7F0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BBE543-6055-4543-82E1-1A81FCD7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8CF5E-332A-F54F-8B63-ED6476E5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57A87-83D9-044D-9578-69783EE0D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4E892-3410-2345-BCF9-8651A8484A59}" type="datetimeFigureOut">
              <a:rPr lang="en-US" smtClean="0"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B8E04-E77A-0C4C-925A-7B225930B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FC6B8-5857-5D4C-AF9D-E21E6EFD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4133-4BC4-E143-82A9-45355DD8F5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5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stechnica.com/science/2016/05/how-ibms-new-five-qubit-universal-quantum-computer-work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pcwire.com/off-the-wire/the-quantum-institute-of-the-university-of-sherbrooke-joins-the-ibm-q-network/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8.tiff"/><Relationship Id="rId5" Type="http://schemas.openxmlformats.org/officeDocument/2006/relationships/hyperlink" Target="https://arxiv.org/pdf/1907.03044.pdf" TargetMode="External"/><Relationship Id="rId10" Type="http://schemas.openxmlformats.org/officeDocument/2006/relationships/image" Target="../media/image7.tiff"/><Relationship Id="rId4" Type="http://schemas.openxmlformats.org/officeDocument/2006/relationships/hyperlink" Target="https://www.nature.com/articles/s41534-019-0130-6" TargetMode="External"/><Relationship Id="rId9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s://www.nature.com/articles/s41534-019-0130-6" TargetMode="External"/><Relationship Id="rId4" Type="http://schemas.openxmlformats.org/officeDocument/2006/relationships/image" Target="../media/image9.tiff"/><Relationship Id="rId9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hyperlink" Target="https://www.nature.com/articles/s41534-019-0130-6#Sec2" TargetMode="External"/><Relationship Id="rId4" Type="http://schemas.openxmlformats.org/officeDocument/2006/relationships/image" Target="../media/image14.tiff"/><Relationship Id="rId9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hyperlink" Target="https://arxiv.org/pdf/1907.03044.pdf" TargetMode="External"/><Relationship Id="rId4" Type="http://schemas.openxmlformats.org/officeDocument/2006/relationships/hyperlink" Target="https://www.nature.com/articles/s41534-019-0130-6#Sec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www.nature.com/articles/s41534-019-0130-6#Sec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776" y="1987490"/>
            <a:ext cx="5477408" cy="3590944"/>
          </a:xfrm>
        </p:spPr>
        <p:txBody>
          <a:bodyPr anchor="b">
            <a:normAutofit/>
          </a:bodyPr>
          <a:lstStyle/>
          <a:p>
            <a:pPr algn="l"/>
            <a:endParaRPr 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Quantum Risk Analysis</a:t>
            </a:r>
          </a:p>
          <a:p>
            <a:pPr algn="l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 Introduction </a:t>
            </a:r>
          </a:p>
          <a:p>
            <a:pPr algn="l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Lecture 2/3</a:t>
            </a:r>
          </a:p>
          <a:p>
            <a:pPr algn="l"/>
            <a:endParaRPr 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27E9F68-4C6B-44CF-905B-98EC49DD3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3991" y="0"/>
            <a:ext cx="6578009" cy="6858000"/>
          </a:xfrm>
          <a:custGeom>
            <a:avLst/>
            <a:gdLst>
              <a:gd name="connsiteX0" fmla="*/ 73610 w 6578009"/>
              <a:gd name="connsiteY0" fmla="*/ 0 h 6858000"/>
              <a:gd name="connsiteX1" fmla="*/ 6578009 w 6578009"/>
              <a:gd name="connsiteY1" fmla="*/ 0 h 6858000"/>
              <a:gd name="connsiteX2" fmla="*/ 6578009 w 6578009"/>
              <a:gd name="connsiteY2" fmla="*/ 6858000 h 6858000"/>
              <a:gd name="connsiteX3" fmla="*/ 2947297 w 6578009"/>
              <a:gd name="connsiteY3" fmla="*/ 6858000 h 6858000"/>
              <a:gd name="connsiteX4" fmla="*/ 2740229 w 6578009"/>
              <a:gd name="connsiteY4" fmla="*/ 6703632 h 6858000"/>
              <a:gd name="connsiteX5" fmla="*/ 0 w 6578009"/>
              <a:gd name="connsiteY5" fmla="*/ 1026053 h 6858000"/>
              <a:gd name="connsiteX6" fmla="*/ 37438 w 6578009"/>
              <a:gd name="connsiteY6" fmla="*/ 2846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8009" h="6858000">
                <a:moveTo>
                  <a:pt x="73610" y="0"/>
                </a:moveTo>
                <a:lnTo>
                  <a:pt x="6578009" y="0"/>
                </a:lnTo>
                <a:lnTo>
                  <a:pt x="6578009" y="6858000"/>
                </a:lnTo>
                <a:lnTo>
                  <a:pt x="2947297" y="6858000"/>
                </a:lnTo>
                <a:lnTo>
                  <a:pt x="2740229" y="6703632"/>
                </a:lnTo>
                <a:cubicBezTo>
                  <a:pt x="1070445" y="5375192"/>
                  <a:pt x="0" y="3325631"/>
                  <a:pt x="0" y="1026053"/>
                </a:cubicBezTo>
                <a:cubicBezTo>
                  <a:pt x="0" y="775760"/>
                  <a:pt x="12683" y="528427"/>
                  <a:pt x="37438" y="28466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63C26DC-8AFA-4023-B207-F7664781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72376" y="0"/>
            <a:ext cx="6419624" cy="6858000"/>
          </a:xfrm>
          <a:custGeom>
            <a:avLst/>
            <a:gdLst>
              <a:gd name="connsiteX0" fmla="*/ 6344630 w 6419624"/>
              <a:gd name="connsiteY0" fmla="*/ 0 h 6858000"/>
              <a:gd name="connsiteX1" fmla="*/ 0 w 6419624"/>
              <a:gd name="connsiteY1" fmla="*/ 0 h 6858000"/>
              <a:gd name="connsiteX2" fmla="*/ 0 w 6419624"/>
              <a:gd name="connsiteY2" fmla="*/ 6858000 h 6858000"/>
              <a:gd name="connsiteX3" fmla="*/ 3344107 w 6419624"/>
              <a:gd name="connsiteY3" fmla="*/ 6858000 h 6858000"/>
              <a:gd name="connsiteX4" fmla="*/ 3509562 w 6419624"/>
              <a:gd name="connsiteY4" fmla="*/ 6745502 h 6858000"/>
              <a:gd name="connsiteX5" fmla="*/ 6419624 w 6419624"/>
              <a:gd name="connsiteY5" fmla="*/ 1026052 h 6858000"/>
              <a:gd name="connsiteX6" fmla="*/ 6383100 w 6419624"/>
              <a:gd name="connsiteY6" fmla="*/ 3027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9624" h="6858000">
                <a:moveTo>
                  <a:pt x="6344630" y="0"/>
                </a:moveTo>
                <a:lnTo>
                  <a:pt x="0" y="0"/>
                </a:lnTo>
                <a:lnTo>
                  <a:pt x="0" y="6858000"/>
                </a:lnTo>
                <a:lnTo>
                  <a:pt x="3344107" y="6858000"/>
                </a:lnTo>
                <a:lnTo>
                  <a:pt x="3509562" y="6745502"/>
                </a:lnTo>
                <a:cubicBezTo>
                  <a:pt x="5273452" y="5459025"/>
                  <a:pt x="6419624" y="3376391"/>
                  <a:pt x="6419624" y="1026052"/>
                </a:cubicBezTo>
                <a:cubicBezTo>
                  <a:pt x="6419624" y="781861"/>
                  <a:pt x="6407252" y="540560"/>
                  <a:pt x="6383100" y="30274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Logo&#10;&#10;Description automatically generated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4765" y="1547916"/>
            <a:ext cx="4669971" cy="193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354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A0DDD547-6B19-D743-B12B-FD0F892A080C}"/>
              </a:ext>
            </a:extLst>
          </p:cNvPr>
          <p:cNvSpPr txBox="1"/>
          <p:nvPr/>
        </p:nvSpPr>
        <p:spPr>
          <a:xfrm>
            <a:off x="4617738" y="2"/>
            <a:ext cx="7574262" cy="6857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09543"/>
            <a:ext cx="8843963" cy="2448455"/>
          </a:xfrm>
        </p:spPr>
        <p:txBody>
          <a:bodyPr>
            <a:normAutofit/>
          </a:bodyPr>
          <a:lstStyle/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Design by PresentationGO.com</a:t>
            </a: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3" y="393110"/>
            <a:ext cx="278345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BA43F0B0-948D-8E45-931B-86C47E0D8403}"/>
              </a:ext>
            </a:extLst>
          </p:cNvPr>
          <p:cNvGrpSpPr/>
          <p:nvPr/>
        </p:nvGrpSpPr>
        <p:grpSpPr>
          <a:xfrm>
            <a:off x="6093647" y="1775570"/>
            <a:ext cx="3655315" cy="504616"/>
            <a:chOff x="6707124" y="1392311"/>
            <a:chExt cx="4873753" cy="672822"/>
          </a:xfrm>
          <a:noFill/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73D3131-CE62-AD42-B921-1A72DBE1EC47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65659FE-5C0F-DA42-A43D-302673DD2C0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F6A8C59-2FBC-6E4A-90E3-BB99EDDB1C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7951C7-9D24-9247-B765-EB8B84ED77E2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</p:txBody>
        </p:sp>
        <p:sp>
          <p:nvSpPr>
            <p:cNvPr id="56" name="Rectangle: Rounded Corners 28">
              <a:extLst>
                <a:ext uri="{FF2B5EF4-FFF2-40B4-BE49-F238E27FC236}">
                  <a16:creationId xmlns:a16="http://schemas.microsoft.com/office/drawing/2014/main" id="{A8843C39-56AA-D949-B890-A126BD477794}"/>
                </a:ext>
              </a:extLst>
            </p:cNvPr>
            <p:cNvSpPr/>
            <p:nvPr/>
          </p:nvSpPr>
          <p:spPr>
            <a:xfrm>
              <a:off x="7695591" y="1548878"/>
              <a:ext cx="3885286" cy="516255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Sources of Error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8152D-A987-F34E-AB12-29AEB4891505}"/>
              </a:ext>
            </a:extLst>
          </p:cNvPr>
          <p:cNvSpPr txBox="1"/>
          <p:nvPr/>
        </p:nvSpPr>
        <p:spPr>
          <a:xfrm>
            <a:off x="613043" y="2541755"/>
            <a:ext cx="3571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next lecture…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FC0785-CC5A-F845-B176-3BEE550F1546}"/>
              </a:ext>
            </a:extLst>
          </p:cNvPr>
          <p:cNvGrpSpPr/>
          <p:nvPr/>
        </p:nvGrpSpPr>
        <p:grpSpPr>
          <a:xfrm>
            <a:off x="6093647" y="2649080"/>
            <a:ext cx="3655315" cy="1085403"/>
            <a:chOff x="6707124" y="1392311"/>
            <a:chExt cx="4873753" cy="1447206"/>
          </a:xfrm>
          <a:noFill/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4E669EE-F78C-E04A-BECC-47BBF1139E38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6137F65-F213-D84A-A20F-81FD35FEFB84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DA24439-CF10-B54B-9C69-6D18C865F3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347116-1923-764F-900B-17CE6207B14E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</a:p>
          </p:txBody>
        </p:sp>
        <p:sp>
          <p:nvSpPr>
            <p:cNvPr id="27" name="Rectangle: Rounded Corners 28">
              <a:extLst>
                <a:ext uri="{FF2B5EF4-FFF2-40B4-BE49-F238E27FC236}">
                  <a16:creationId xmlns:a16="http://schemas.microsoft.com/office/drawing/2014/main" id="{50899A36-0C01-F146-B778-95AC18B6626E}"/>
                </a:ext>
              </a:extLst>
            </p:cNvPr>
            <p:cNvSpPr/>
            <p:nvPr/>
          </p:nvSpPr>
          <p:spPr>
            <a:xfrm>
              <a:off x="7695591" y="1548878"/>
              <a:ext cx="3885286" cy="129063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Advantages of Quantum Risk Analysis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5A46EF-1B74-2446-B570-A93E3B36056F}"/>
              </a:ext>
            </a:extLst>
          </p:cNvPr>
          <p:cNvGrpSpPr/>
          <p:nvPr/>
        </p:nvGrpSpPr>
        <p:grpSpPr>
          <a:xfrm>
            <a:off x="6093646" y="3838636"/>
            <a:ext cx="3655315" cy="504616"/>
            <a:chOff x="6707124" y="1392311"/>
            <a:chExt cx="4873753" cy="672822"/>
          </a:xfrm>
          <a:noFill/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9A7EC11-97F5-D442-93AC-6FBBFB4321F4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E2D23D-1EB4-D04A-B246-9103ED2AEF2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C7A22CF-B0BB-964C-9B86-3C7DABE3BE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53BA5E-E6C9-F948-9F78-A7FB6F77CCFA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33" name="Rectangle: Rounded Corners 28">
              <a:extLst>
                <a:ext uri="{FF2B5EF4-FFF2-40B4-BE49-F238E27FC236}">
                  <a16:creationId xmlns:a16="http://schemas.microsoft.com/office/drawing/2014/main" id="{3F218F95-329A-3F44-86BA-1FF64553ECBF}"/>
                </a:ext>
              </a:extLst>
            </p:cNvPr>
            <p:cNvSpPr/>
            <p:nvPr/>
          </p:nvSpPr>
          <p:spPr>
            <a:xfrm>
              <a:off x="7695591" y="1548878"/>
              <a:ext cx="3885286" cy="516255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63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A0DDD547-6B19-D743-B12B-FD0F892A080C}"/>
              </a:ext>
            </a:extLst>
          </p:cNvPr>
          <p:cNvSpPr txBox="1"/>
          <p:nvPr/>
        </p:nvSpPr>
        <p:spPr>
          <a:xfrm>
            <a:off x="4558944" y="-132856"/>
            <a:ext cx="7707086" cy="71237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09543"/>
            <a:ext cx="8843963" cy="2448455"/>
          </a:xfrm>
        </p:spPr>
        <p:txBody>
          <a:bodyPr>
            <a:normAutofit/>
          </a:bodyPr>
          <a:lstStyle/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Design by PresentationGO.com</a:t>
            </a: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3" y="393110"/>
            <a:ext cx="278345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C6074-7725-974D-B0EE-EFDFE572805A}"/>
              </a:ext>
            </a:extLst>
          </p:cNvPr>
          <p:cNvGrpSpPr/>
          <p:nvPr/>
        </p:nvGrpSpPr>
        <p:grpSpPr>
          <a:xfrm>
            <a:off x="6214161" y="214028"/>
            <a:ext cx="3655315" cy="730478"/>
            <a:chOff x="6707124" y="1392311"/>
            <a:chExt cx="4873753" cy="973972"/>
          </a:xfrm>
          <a:noFill/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1A1773-398C-124E-B832-5955BE60D119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1E25300-4C77-FD4C-9B5B-49D1B546B6E7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9840AEB-734C-3241-AFEE-8E08EC3C95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B046F0-A4F3-2149-9151-870936AEFF7E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4" name="Rectangle: Rounded Corners 28">
              <a:extLst>
                <a:ext uri="{FF2B5EF4-FFF2-40B4-BE49-F238E27FC236}">
                  <a16:creationId xmlns:a16="http://schemas.microsoft.com/office/drawing/2014/main" id="{A7E7F80D-9837-394A-AB4C-2582798F63C0}"/>
                </a:ext>
              </a:extLst>
            </p:cNvPr>
            <p:cNvSpPr/>
            <p:nvPr/>
          </p:nvSpPr>
          <p:spPr>
            <a:xfrm>
              <a:off x="7695591" y="1548878"/>
              <a:ext cx="3885286" cy="817405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  <a:p>
              <a:pPr defTabSz="342900"/>
              <a:endParaRPr lang="da-DK" sz="14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F192A9-4354-A948-ABA9-8F56E33D460B}"/>
              </a:ext>
            </a:extLst>
          </p:cNvPr>
          <p:cNvGrpSpPr/>
          <p:nvPr/>
        </p:nvGrpSpPr>
        <p:grpSpPr>
          <a:xfrm>
            <a:off x="6214160" y="705334"/>
            <a:ext cx="3655315" cy="795010"/>
            <a:chOff x="6707124" y="1392311"/>
            <a:chExt cx="4873753" cy="1060014"/>
          </a:xfrm>
          <a:noFill/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421955-7026-374E-9877-B33F83916BBC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5F85277-566E-A04A-B67B-13B7F58CD267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A2483FA-0396-4046-9DE2-9178BD78B4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CDDFC9-18C3-FC4F-AFBA-099471B43D2E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20" name="Rectangle: Rounded Corners 28">
              <a:extLst>
                <a:ext uri="{FF2B5EF4-FFF2-40B4-BE49-F238E27FC236}">
                  <a16:creationId xmlns:a16="http://schemas.microsoft.com/office/drawing/2014/main" id="{49C46699-1A48-B040-BA1B-5BDA58B5C00D}"/>
                </a:ext>
              </a:extLst>
            </p:cNvPr>
            <p:cNvSpPr/>
            <p:nvPr/>
          </p:nvSpPr>
          <p:spPr>
            <a:xfrm>
              <a:off x="7695591" y="1548878"/>
              <a:ext cx="3885286" cy="90344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Quantum Computers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9A60F1-EB76-FE4F-AAB1-A695575C9005}"/>
              </a:ext>
            </a:extLst>
          </p:cNvPr>
          <p:cNvGrpSpPr/>
          <p:nvPr/>
        </p:nvGrpSpPr>
        <p:grpSpPr>
          <a:xfrm>
            <a:off x="6214159" y="1240683"/>
            <a:ext cx="3655315" cy="504616"/>
            <a:chOff x="6707124" y="1392311"/>
            <a:chExt cx="4873753" cy="672822"/>
          </a:xfrm>
          <a:noFill/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1BF033-FB13-0B4F-8BF1-E581C4ECEBAC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77FD45-91D1-C147-ADC1-3E234B558870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2CA9EE-E53E-8346-8B85-1CE009E29D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13704C-C102-C242-94B8-0295E48F4A6C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26" name="Rectangle: Rounded Corners 28">
              <a:extLst>
                <a:ext uri="{FF2B5EF4-FFF2-40B4-BE49-F238E27FC236}">
                  <a16:creationId xmlns:a16="http://schemas.microsoft.com/office/drawing/2014/main" id="{97C588F9-CBCF-E247-B155-8D5258D5DE8C}"/>
                </a:ext>
              </a:extLst>
            </p:cNvPr>
            <p:cNvSpPr/>
            <p:nvPr/>
          </p:nvSpPr>
          <p:spPr>
            <a:xfrm>
              <a:off x="7695591" y="1548878"/>
              <a:ext cx="3885286" cy="516255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Risk profiling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9606BB-829F-8243-8426-30A515AA88CE}"/>
              </a:ext>
            </a:extLst>
          </p:cNvPr>
          <p:cNvGrpSpPr/>
          <p:nvPr/>
        </p:nvGrpSpPr>
        <p:grpSpPr>
          <a:xfrm>
            <a:off x="6214159" y="1757015"/>
            <a:ext cx="3655315" cy="504616"/>
            <a:chOff x="6707124" y="1392311"/>
            <a:chExt cx="4873753" cy="672822"/>
          </a:xfrm>
          <a:noFill/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2D6316-B87C-7548-BE65-E5C5F1024A03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9EE0F65-DDD7-C94B-95B2-9DB75521ACAC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8B70712-3851-2D4E-BE3A-2260582566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97BD34-60F6-C345-ABB6-BE24F78015FD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32" name="Rectangle: Rounded Corners 28">
              <a:extLst>
                <a:ext uri="{FF2B5EF4-FFF2-40B4-BE49-F238E27FC236}">
                  <a16:creationId xmlns:a16="http://schemas.microsoft.com/office/drawing/2014/main" id="{83FCCAAC-03A0-4D49-B573-96098919C902}"/>
                </a:ext>
              </a:extLst>
            </p:cNvPr>
            <p:cNvSpPr/>
            <p:nvPr/>
          </p:nvSpPr>
          <p:spPr>
            <a:xfrm>
              <a:off x="7695591" y="1548878"/>
              <a:ext cx="3885286" cy="516255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Credit risk analysis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A817B6-D0AB-C048-BA15-3BB0F6526EAE}"/>
              </a:ext>
            </a:extLst>
          </p:cNvPr>
          <p:cNvGrpSpPr/>
          <p:nvPr/>
        </p:nvGrpSpPr>
        <p:grpSpPr>
          <a:xfrm>
            <a:off x="6214158" y="2253763"/>
            <a:ext cx="3655315" cy="795010"/>
            <a:chOff x="6707124" y="1392311"/>
            <a:chExt cx="4873753" cy="1060015"/>
          </a:xfrm>
          <a:noFill/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920D818-939A-C04F-BFAF-6C50DB8A4331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B076111-F662-8543-9788-B2A9C1A7A70D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B15CB3C-781D-5C4A-BE2E-2808A7C16B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965EED-8225-3E4D-BF5E-FBF9BA8B7DDB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sp>
          <p:nvSpPr>
            <p:cNvPr id="38" name="Rectangle: Rounded Corners 28">
              <a:extLst>
                <a:ext uri="{FF2B5EF4-FFF2-40B4-BE49-F238E27FC236}">
                  <a16:creationId xmlns:a16="http://schemas.microsoft.com/office/drawing/2014/main" id="{8FC0757B-B155-A243-9CDF-05BF305EA0D3}"/>
                </a:ext>
              </a:extLst>
            </p:cNvPr>
            <p:cNvSpPr/>
            <p:nvPr/>
          </p:nvSpPr>
          <p:spPr>
            <a:xfrm>
              <a:off x="7695591" y="1548878"/>
              <a:ext cx="3885286" cy="903448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Classical Methods of Risk Analysis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1FF17D-1946-6745-806F-E3C15B0C3F8D}"/>
              </a:ext>
            </a:extLst>
          </p:cNvPr>
          <p:cNvGrpSpPr/>
          <p:nvPr/>
        </p:nvGrpSpPr>
        <p:grpSpPr>
          <a:xfrm>
            <a:off x="6214157" y="3027007"/>
            <a:ext cx="3655315" cy="795010"/>
            <a:chOff x="6707124" y="1392311"/>
            <a:chExt cx="4873753" cy="1060015"/>
          </a:xfrm>
          <a:noFill/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4077D1-91EC-414D-8253-5E0BC6AAA209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3D5C0AF-D3D9-0846-AC91-94E91C9FED9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9F1A42C-09E7-1045-8FEF-13BA71104D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E8620B-0A37-D44A-9CD2-602FB042BBF4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4F036C4A-03DD-F94A-AA70-77AFC253DF5C}"/>
                </a:ext>
              </a:extLst>
            </p:cNvPr>
            <p:cNvSpPr/>
            <p:nvPr/>
          </p:nvSpPr>
          <p:spPr>
            <a:xfrm>
              <a:off x="7695591" y="1548878"/>
              <a:ext cx="3885286" cy="903448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Quantum Risk Analysis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17CBAC-F0EA-E948-BAEE-BB21C3F26822}"/>
              </a:ext>
            </a:extLst>
          </p:cNvPr>
          <p:cNvGrpSpPr/>
          <p:nvPr/>
        </p:nvGrpSpPr>
        <p:grpSpPr>
          <a:xfrm>
            <a:off x="6214156" y="3785605"/>
            <a:ext cx="3655315" cy="795010"/>
            <a:chOff x="6707124" y="1392311"/>
            <a:chExt cx="4873753" cy="1060015"/>
          </a:xfrm>
          <a:noFill/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B05250C-ED7F-BF4E-A6F2-1B366F8026F5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6A9CDB-734E-E34E-86CB-A5F582D0E54F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35BCFFE-C883-AF46-9AB9-BF1F3333DA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00A5B8-E614-7D44-92A4-18A279CAF6D4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</a:p>
          </p:txBody>
        </p:sp>
        <p:sp>
          <p:nvSpPr>
            <p:cNvPr id="50" name="Rectangle: Rounded Corners 28">
              <a:extLst>
                <a:ext uri="{FF2B5EF4-FFF2-40B4-BE49-F238E27FC236}">
                  <a16:creationId xmlns:a16="http://schemas.microsoft.com/office/drawing/2014/main" id="{8B11D63D-F699-3847-BA22-324E6110E48E}"/>
                </a:ext>
              </a:extLst>
            </p:cNvPr>
            <p:cNvSpPr/>
            <p:nvPr/>
          </p:nvSpPr>
          <p:spPr>
            <a:xfrm>
              <a:off x="7695591" y="1548878"/>
              <a:ext cx="3885286" cy="903448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Applying the quantum algorithm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43F0B0-948D-8E45-931B-86C47E0D8403}"/>
              </a:ext>
            </a:extLst>
          </p:cNvPr>
          <p:cNvGrpSpPr/>
          <p:nvPr/>
        </p:nvGrpSpPr>
        <p:grpSpPr>
          <a:xfrm>
            <a:off x="6214155" y="4661628"/>
            <a:ext cx="3655315" cy="504616"/>
            <a:chOff x="6707124" y="1392311"/>
            <a:chExt cx="4873753" cy="672822"/>
          </a:xfrm>
          <a:noFill/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73D3131-CE62-AD42-B921-1A72DBE1EC47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65659FE-5C0F-DA42-A43D-302673DD2C0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F6A8C59-2FBC-6E4A-90E3-BB99EDDB1C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7951C7-9D24-9247-B765-EB8B84ED77E2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</p:txBody>
        </p:sp>
        <p:sp>
          <p:nvSpPr>
            <p:cNvPr id="56" name="Rectangle: Rounded Corners 28">
              <a:extLst>
                <a:ext uri="{FF2B5EF4-FFF2-40B4-BE49-F238E27FC236}">
                  <a16:creationId xmlns:a16="http://schemas.microsoft.com/office/drawing/2014/main" id="{A8843C39-56AA-D949-B890-A126BD477794}"/>
                </a:ext>
              </a:extLst>
            </p:cNvPr>
            <p:cNvSpPr/>
            <p:nvPr/>
          </p:nvSpPr>
          <p:spPr>
            <a:xfrm>
              <a:off x="7695591" y="1548878"/>
              <a:ext cx="3885286" cy="516255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Sources of Error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8152D-A987-F34E-AB12-29AEB4891505}"/>
              </a:ext>
            </a:extLst>
          </p:cNvPr>
          <p:cNvSpPr txBox="1"/>
          <p:nvPr/>
        </p:nvSpPr>
        <p:spPr>
          <a:xfrm>
            <a:off x="613043" y="2541755"/>
            <a:ext cx="3571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Quantum Risk Analysis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C0142F-3060-5C43-80A7-80BF61F430E1}"/>
              </a:ext>
            </a:extLst>
          </p:cNvPr>
          <p:cNvGrpSpPr/>
          <p:nvPr/>
        </p:nvGrpSpPr>
        <p:grpSpPr>
          <a:xfrm>
            <a:off x="6214155" y="5301556"/>
            <a:ext cx="3655315" cy="1085403"/>
            <a:chOff x="6707124" y="1392311"/>
            <a:chExt cx="4873753" cy="1447206"/>
          </a:xfrm>
          <a:noFill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FEAAA90-19DC-254F-8428-60CD2BA98CFA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81F48CD-B4DB-CB46-B19B-7E6372874E91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747F23F-3F19-C84F-B174-649BE4D3F63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24F3A18-2A16-2A43-B86B-A1EA5B7F12C5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</a:p>
          </p:txBody>
        </p:sp>
        <p:sp>
          <p:nvSpPr>
            <p:cNvPr id="63" name="Rectangle: Rounded Corners 28">
              <a:extLst>
                <a:ext uri="{FF2B5EF4-FFF2-40B4-BE49-F238E27FC236}">
                  <a16:creationId xmlns:a16="http://schemas.microsoft.com/office/drawing/2014/main" id="{9D8C5D32-657A-8841-A280-A9989D0AD5C0}"/>
                </a:ext>
              </a:extLst>
            </p:cNvPr>
            <p:cNvSpPr/>
            <p:nvPr/>
          </p:nvSpPr>
          <p:spPr>
            <a:xfrm>
              <a:off x="7695591" y="1548878"/>
              <a:ext cx="3885286" cy="129063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Advantages of Quantum Risk Analysis 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32D1C04-3C5C-0A4F-8A9C-3ABC1CD8430F}"/>
              </a:ext>
            </a:extLst>
          </p:cNvPr>
          <p:cNvGrpSpPr/>
          <p:nvPr/>
        </p:nvGrpSpPr>
        <p:grpSpPr>
          <a:xfrm>
            <a:off x="6214155" y="6307270"/>
            <a:ext cx="3655315" cy="504616"/>
            <a:chOff x="6707124" y="1392311"/>
            <a:chExt cx="4873753" cy="672822"/>
          </a:xfrm>
          <a:noFill/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158A4E-0BC4-DA4A-8EA2-0E0C26ABA9B8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4FCD81C-C3EB-264A-802B-8662C69FA3EC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E8471E7-E1F3-8C4E-9E31-590A150377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765F8C-6EE0-7D4B-A7AB-01E36C61FB1C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9" name="Rectangle: Rounded Corners 28">
              <a:extLst>
                <a:ext uri="{FF2B5EF4-FFF2-40B4-BE49-F238E27FC236}">
                  <a16:creationId xmlns:a16="http://schemas.microsoft.com/office/drawing/2014/main" id="{1F2681EE-0C7B-6C4E-889D-3A53C080F34E}"/>
                </a:ext>
              </a:extLst>
            </p:cNvPr>
            <p:cNvSpPr/>
            <p:nvPr/>
          </p:nvSpPr>
          <p:spPr>
            <a:xfrm>
              <a:off x="7695591" y="1548878"/>
              <a:ext cx="3885286" cy="516255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A0DDD547-6B19-D743-B12B-FD0F892A080C}"/>
              </a:ext>
            </a:extLst>
          </p:cNvPr>
          <p:cNvSpPr txBox="1"/>
          <p:nvPr/>
        </p:nvSpPr>
        <p:spPr>
          <a:xfrm>
            <a:off x="4617738" y="2"/>
            <a:ext cx="7574262" cy="6857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09543"/>
            <a:ext cx="8843963" cy="2448455"/>
          </a:xfrm>
        </p:spPr>
        <p:txBody>
          <a:bodyPr>
            <a:normAutofit/>
          </a:bodyPr>
          <a:lstStyle/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Design by PresentationGO.com</a:t>
            </a:r>
          </a:p>
          <a:p>
            <a:pPr marL="457200" indent="-457200" algn="l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3" y="393110"/>
            <a:ext cx="278345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11FF17D-1946-6745-806F-E3C15B0C3F8D}"/>
              </a:ext>
            </a:extLst>
          </p:cNvPr>
          <p:cNvGrpSpPr/>
          <p:nvPr/>
        </p:nvGrpSpPr>
        <p:grpSpPr>
          <a:xfrm>
            <a:off x="6107909" y="2541755"/>
            <a:ext cx="3655315" cy="795010"/>
            <a:chOff x="6707124" y="1392311"/>
            <a:chExt cx="4873753" cy="1060015"/>
          </a:xfrm>
          <a:noFill/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4077D1-91EC-414D-8253-5E0BC6AAA209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3D5C0AF-D3D9-0846-AC91-94E91C9FED9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9F1A42C-09E7-1045-8FEF-13BA71104D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E8620B-0A37-D44A-9CD2-602FB042BBF4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4F036C4A-03DD-F94A-AA70-77AFC253DF5C}"/>
                </a:ext>
              </a:extLst>
            </p:cNvPr>
            <p:cNvSpPr/>
            <p:nvPr/>
          </p:nvSpPr>
          <p:spPr>
            <a:xfrm>
              <a:off x="7695591" y="1548878"/>
              <a:ext cx="3885286" cy="903448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Quantum Risk Analysis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17CBAC-F0EA-E948-BAEE-BB21C3F26822}"/>
              </a:ext>
            </a:extLst>
          </p:cNvPr>
          <p:cNvGrpSpPr/>
          <p:nvPr/>
        </p:nvGrpSpPr>
        <p:grpSpPr>
          <a:xfrm>
            <a:off x="6107909" y="3618928"/>
            <a:ext cx="3655315" cy="795010"/>
            <a:chOff x="6707124" y="1392311"/>
            <a:chExt cx="4873753" cy="1060015"/>
          </a:xfrm>
          <a:noFill/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B05250C-ED7F-BF4E-A6F2-1B366F8026F5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6A9CDB-734E-E34E-86CB-A5F582D0E54F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35BCFFE-C883-AF46-9AB9-BF1F3333DA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00A5B8-E614-7D44-92A4-18A279CAF6D4}"/>
                </a:ext>
              </a:extLst>
            </p:cNvPr>
            <p:cNvSpPr txBox="1"/>
            <p:nvPr/>
          </p:nvSpPr>
          <p:spPr>
            <a:xfrm>
              <a:off x="6926281" y="1392311"/>
              <a:ext cx="703612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</a:p>
          </p:txBody>
        </p:sp>
        <p:sp>
          <p:nvSpPr>
            <p:cNvPr id="50" name="Rectangle: Rounded Corners 28">
              <a:extLst>
                <a:ext uri="{FF2B5EF4-FFF2-40B4-BE49-F238E27FC236}">
                  <a16:creationId xmlns:a16="http://schemas.microsoft.com/office/drawing/2014/main" id="{8B11D63D-F699-3847-BA22-324E6110E48E}"/>
                </a:ext>
              </a:extLst>
            </p:cNvPr>
            <p:cNvSpPr/>
            <p:nvPr/>
          </p:nvSpPr>
          <p:spPr>
            <a:xfrm>
              <a:off x="7695591" y="1548878"/>
              <a:ext cx="3885286" cy="903448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r>
                <a:rPr lang="da-DK" b="1" cap="all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Applying the Quantum algorithm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8152D-A987-F34E-AB12-29AEB4891505}"/>
              </a:ext>
            </a:extLst>
          </p:cNvPr>
          <p:cNvSpPr txBox="1"/>
          <p:nvPr/>
        </p:nvSpPr>
        <p:spPr>
          <a:xfrm>
            <a:off x="613043" y="2541755"/>
            <a:ext cx="3571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this lecture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2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4895" y="947737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Quantum Risk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" y="371475"/>
            <a:ext cx="278345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43C0E-5C41-1340-B65D-B69CC800B20B}"/>
              </a:ext>
            </a:extLst>
          </p:cNvPr>
          <p:cNvSpPr txBox="1"/>
          <p:nvPr/>
        </p:nvSpPr>
        <p:spPr>
          <a:xfrm>
            <a:off x="741494" y="3099603"/>
            <a:ext cx="4698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AE311-E3BA-A241-9395-4FA165600584}"/>
              </a:ext>
            </a:extLst>
          </p:cNvPr>
          <p:cNvSpPr txBox="1"/>
          <p:nvPr/>
        </p:nvSpPr>
        <p:spPr>
          <a:xfrm>
            <a:off x="0" y="6486525"/>
            <a:ext cx="154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FE0D8-4C6B-384E-A18B-5B1A751304D5}"/>
              </a:ext>
            </a:extLst>
          </p:cNvPr>
          <p:cNvSpPr txBox="1"/>
          <p:nvPr/>
        </p:nvSpPr>
        <p:spPr>
          <a:xfrm>
            <a:off x="741494" y="2305615"/>
            <a:ext cx="4698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Quantum amplitude estimation (QAE) algorithms: assess VaR and CVaR on gate-based computer.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Quantum Computers provide quadratic speedup for algorithms.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ow IBM's new five-qubit universal quantum computer works | Ars Technica">
            <a:extLst>
              <a:ext uri="{FF2B5EF4-FFF2-40B4-BE49-F238E27FC236}">
                <a16:creationId xmlns:a16="http://schemas.microsoft.com/office/drawing/2014/main" id="{FFD101FF-88C8-ED47-90D2-D7BC3E981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5" y="4632074"/>
            <a:ext cx="5488495" cy="18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AB6E2BB-8DD2-2441-9050-4F8CC1653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870" y="1775618"/>
            <a:ext cx="2889385" cy="43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5AFCD8-8B84-6A41-A738-B44D2218E46C}"/>
              </a:ext>
            </a:extLst>
          </p:cNvPr>
          <p:cNvSpPr txBox="1"/>
          <p:nvPr/>
        </p:nvSpPr>
        <p:spPr>
          <a:xfrm>
            <a:off x="10573055" y="3123837"/>
            <a:ext cx="1311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IBM</a:t>
            </a:r>
            <a:r>
              <a:rPr lang="en-US" i="1" dirty="0"/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Quantum Computers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96515-428B-7A48-9FFB-404774629659}"/>
              </a:ext>
            </a:extLst>
          </p:cNvPr>
          <p:cNvSpPr txBox="1"/>
          <p:nvPr/>
        </p:nvSpPr>
        <p:spPr>
          <a:xfrm>
            <a:off x="6761331" y="6163359"/>
            <a:ext cx="5488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https://www.hpcwire.com/off-the-wire/the-quantum-institute-of-the-university-of-sherbrooke-joins-the-ibm-q-network/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https://arstechnica.com/science/2016/05/how-ibms-new-five-qubit-universal-quantum-computer-works/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2494" y="696119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Applying the Quantum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" y="371475"/>
            <a:ext cx="278345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FAAE5A-9382-0942-9816-C951C09DBFDF}"/>
              </a:ext>
            </a:extLst>
          </p:cNvPr>
          <p:cNvSpPr txBox="1"/>
          <p:nvPr/>
        </p:nvSpPr>
        <p:spPr>
          <a:xfrm>
            <a:off x="0" y="648866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75439-B057-D44E-931C-151DF3DD5E59}"/>
              </a:ext>
            </a:extLst>
          </p:cNvPr>
          <p:cNvSpPr txBox="1"/>
          <p:nvPr/>
        </p:nvSpPr>
        <p:spPr>
          <a:xfrm>
            <a:off x="-1" y="1873395"/>
            <a:ext cx="49695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Operator A acting on n + 1 qubits: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ECAE8-57B1-094C-8662-0E94C2C5D7D7}"/>
              </a:ext>
            </a:extLst>
          </p:cNvPr>
          <p:cNvSpPr txBox="1"/>
          <p:nvPr/>
        </p:nvSpPr>
        <p:spPr>
          <a:xfrm>
            <a:off x="8500023" y="6042392"/>
            <a:ext cx="608274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https://www.nature.com/articles/s41534-019-0130-6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hlinkClick r:id="rId5"/>
              </a:rPr>
              <a:t>https://arxiv.org/pdf/1907.03044.pdf</a:t>
            </a:r>
            <a:endParaRPr lang="en-US" sz="1000" dirty="0"/>
          </a:p>
          <a:p>
            <a:endParaRPr lang="en-US" sz="1000" dirty="0"/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C5785-F279-3946-9AAA-FF5E88951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156" y="2053812"/>
            <a:ext cx="6515349" cy="617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05A243-4278-F048-B24F-DCFE889E01D2}"/>
              </a:ext>
            </a:extLst>
          </p:cNvPr>
          <p:cNvSpPr txBox="1"/>
          <p:nvPr/>
        </p:nvSpPr>
        <p:spPr>
          <a:xfrm>
            <a:off x="11456505" y="2307193"/>
            <a:ext cx="7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8773B2-A5B2-BC46-BC63-FF4D722EC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2765" y="3072399"/>
            <a:ext cx="2463524" cy="677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CA395C-3217-CA41-A8C0-C8FB4D93054B}"/>
                  </a:ext>
                </a:extLst>
              </p:cNvPr>
              <p:cNvSpPr txBox="1"/>
              <p:nvPr/>
            </p:nvSpPr>
            <p:spPr>
              <a:xfrm>
                <a:off x="0" y="3135960"/>
                <a:ext cx="72267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Estimation of a, where y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0,…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M = 2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CA395C-3217-CA41-A8C0-C8FB4D930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5960"/>
                <a:ext cx="7226787" cy="461665"/>
              </a:xfrm>
              <a:prstGeom prst="rect">
                <a:avLst/>
              </a:prstGeom>
              <a:blipFill>
                <a:blip r:embed="rId8"/>
                <a:stretch>
                  <a:fillRect l="-1406" t="-10526" r="-52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528F6FD-C94E-3344-A2AE-9D0DFDDCFE53}"/>
              </a:ext>
            </a:extLst>
          </p:cNvPr>
          <p:cNvSpPr txBox="1"/>
          <p:nvPr/>
        </p:nvSpPr>
        <p:spPr>
          <a:xfrm flipH="1">
            <a:off x="11456505" y="3340242"/>
            <a:ext cx="75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5CD63B-8225-E74B-94D6-D85438D10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4266" y="3922972"/>
            <a:ext cx="4344700" cy="1059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092FB-E5A3-D348-BCA2-8F3621DE3F16}"/>
              </a:ext>
            </a:extLst>
          </p:cNvPr>
          <p:cNvSpPr txBox="1"/>
          <p:nvPr/>
        </p:nvSpPr>
        <p:spPr>
          <a:xfrm>
            <a:off x="3732415" y="4008128"/>
            <a:ext cx="398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Estimation of a satisfies: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8B181-47B8-FB47-B4EC-B85090844922}"/>
              </a:ext>
            </a:extLst>
          </p:cNvPr>
          <p:cNvSpPr txBox="1"/>
          <p:nvPr/>
        </p:nvSpPr>
        <p:spPr>
          <a:xfrm>
            <a:off x="11456505" y="4411203"/>
            <a:ext cx="616226" cy="379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EA1E7F-837D-C24D-A02D-86FD5923AD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69" y="4353690"/>
            <a:ext cx="6850410" cy="14034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B001A8-5410-1B4B-B31D-38A800EED456}"/>
              </a:ext>
            </a:extLst>
          </p:cNvPr>
          <p:cNvSpPr txBox="1"/>
          <p:nvPr/>
        </p:nvSpPr>
        <p:spPr>
          <a:xfrm>
            <a:off x="6432966" y="4981956"/>
            <a:ext cx="107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BF29E3-ECD3-7D42-AF23-80B0B41AF8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278" y="5544654"/>
            <a:ext cx="7386272" cy="9400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C113A8-8A0C-5F40-8453-82CA7D23DC61}"/>
              </a:ext>
            </a:extLst>
          </p:cNvPr>
          <p:cNvSpPr txBox="1"/>
          <p:nvPr/>
        </p:nvSpPr>
        <p:spPr>
          <a:xfrm>
            <a:off x="7794828" y="6233166"/>
            <a:ext cx="50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3092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5" grpId="0"/>
      <p:bldP spid="17" grpId="0"/>
      <p:bldP spid="18" grpId="0"/>
      <p:bldP spid="20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1506" y="712702"/>
            <a:ext cx="9144000" cy="76179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Applying the Algorithm (part 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" y="371475"/>
            <a:ext cx="278345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4CC828-9563-C641-91ED-3163454B14E1}"/>
              </a:ext>
            </a:extLst>
          </p:cNvPr>
          <p:cNvSpPr txBox="1"/>
          <p:nvPr/>
        </p:nvSpPr>
        <p:spPr>
          <a:xfrm>
            <a:off x="0" y="6486525"/>
            <a:ext cx="108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46482-608B-534B-8045-01FF36EA0A12}"/>
              </a:ext>
            </a:extLst>
          </p:cNvPr>
          <p:cNvSpPr txBox="1"/>
          <p:nvPr/>
        </p:nvSpPr>
        <p:spPr>
          <a:xfrm>
            <a:off x="3661506" y="1332267"/>
            <a:ext cx="471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Measuring VaR: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432D7-C631-D945-AA0B-6C09E11E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540" y="2143246"/>
            <a:ext cx="3562114" cy="651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37805-FB27-3548-92D0-D6C2F50B8CC2}"/>
              </a:ext>
            </a:extLst>
          </p:cNvPr>
          <p:cNvSpPr txBox="1"/>
          <p:nvPr/>
        </p:nvSpPr>
        <p:spPr>
          <a:xfrm>
            <a:off x="307404" y="2202684"/>
            <a:ext cx="471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Variance of random variable X: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CF505-1C12-EE48-89AD-17BBB369C203}"/>
              </a:ext>
            </a:extLst>
          </p:cNvPr>
          <p:cNvSpPr txBox="1"/>
          <p:nvPr/>
        </p:nvSpPr>
        <p:spPr>
          <a:xfrm>
            <a:off x="8539666" y="2485613"/>
            <a:ext cx="61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B0592-0ECF-5C49-883E-0EFA6D39638C}"/>
              </a:ext>
            </a:extLst>
          </p:cNvPr>
          <p:cNvSpPr txBox="1"/>
          <p:nvPr/>
        </p:nvSpPr>
        <p:spPr>
          <a:xfrm>
            <a:off x="307404" y="2951154"/>
            <a:ext cx="53220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Calculating VaR</a:t>
            </a:r>
            <a:r>
              <a:rPr lang="en-GB" sz="2400" baseline="-25000" dirty="0"/>
              <a:t>𝛼</a:t>
            </a:r>
            <a:r>
              <a:rPr lang="en-GB" sz="2400" dirty="0"/>
              <a:t>:       </a:t>
            </a:r>
            <a:r>
              <a:rPr lang="en-GB" sz="2800" dirty="0"/>
              <a:t>ℙ[X≤𝑥]≥(1−𝛼) </a:t>
            </a:r>
            <a:endParaRPr lang="en-GB" sz="2800" baseline="-25000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AED2D-7D1B-314C-9E56-F19C3BED9E4C}"/>
              </a:ext>
            </a:extLst>
          </p:cNvPr>
          <p:cNvSpPr txBox="1"/>
          <p:nvPr/>
        </p:nvSpPr>
        <p:spPr>
          <a:xfrm>
            <a:off x="5310831" y="3206546"/>
            <a:ext cx="52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803FA-9646-5442-9638-579D75718BF5}"/>
              </a:ext>
            </a:extLst>
          </p:cNvPr>
          <p:cNvSpPr txBox="1"/>
          <p:nvPr/>
        </p:nvSpPr>
        <p:spPr>
          <a:xfrm>
            <a:off x="8845826" y="6519446"/>
            <a:ext cx="36443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https://www.nature.com/articles/s41534-019-0130-6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3069E-AB09-BF44-AE79-E29BF45D3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438" y="3486225"/>
            <a:ext cx="4757989" cy="155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D47489-9EDE-5A4B-952A-B6056741FC82}"/>
              </a:ext>
            </a:extLst>
          </p:cNvPr>
          <p:cNvSpPr txBox="1"/>
          <p:nvPr/>
        </p:nvSpPr>
        <p:spPr>
          <a:xfrm>
            <a:off x="257119" y="3919559"/>
            <a:ext cx="422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Operator F acting 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E17E79-D3A2-BB49-AA0F-C1B73A348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622" y="3881993"/>
            <a:ext cx="1050883" cy="565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2AD4B5-47B9-E847-AD8D-BBB56A637311}"/>
              </a:ext>
            </a:extLst>
          </p:cNvPr>
          <p:cNvSpPr txBox="1"/>
          <p:nvPr/>
        </p:nvSpPr>
        <p:spPr>
          <a:xfrm>
            <a:off x="91593" y="4960342"/>
            <a:ext cx="631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Probability of measuring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|1⟩ </a:t>
            </a:r>
            <a:r>
              <a:rPr lang="en-GB" sz="2400" dirty="0"/>
              <a:t>for the last qubit: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9A09A3-93A5-3246-B138-0F3523CDE8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190" b="25893"/>
          <a:stretch/>
        </p:blipFill>
        <p:spPr>
          <a:xfrm>
            <a:off x="6532324" y="4851774"/>
            <a:ext cx="3299792" cy="611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C077D3-1091-F24C-9CD9-992AA48C2C7B}"/>
              </a:ext>
            </a:extLst>
          </p:cNvPr>
          <p:cNvSpPr txBox="1"/>
          <p:nvPr/>
        </p:nvSpPr>
        <p:spPr>
          <a:xfrm>
            <a:off x="9151986" y="4287057"/>
            <a:ext cx="68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D8E95-1227-3047-8CB8-C50CA1E78BB7}"/>
              </a:ext>
            </a:extLst>
          </p:cNvPr>
          <p:cNvSpPr txBox="1"/>
          <p:nvPr/>
        </p:nvSpPr>
        <p:spPr>
          <a:xfrm>
            <a:off x="9960790" y="5279020"/>
            <a:ext cx="53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6E4F6A-19FD-A448-BDBF-229442E058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35" y="5934495"/>
            <a:ext cx="2754071" cy="4616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777A24-596A-3444-BC63-91FD1F35F858}"/>
              </a:ext>
            </a:extLst>
          </p:cNvPr>
          <p:cNvSpPr txBox="1"/>
          <p:nvPr/>
        </p:nvSpPr>
        <p:spPr>
          <a:xfrm>
            <a:off x="3454563" y="6211494"/>
            <a:ext cx="6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215690-1D5A-A246-911D-0628F431DD73}"/>
              </a:ext>
            </a:extLst>
          </p:cNvPr>
          <p:cNvSpPr txBox="1"/>
          <p:nvPr/>
        </p:nvSpPr>
        <p:spPr>
          <a:xfrm>
            <a:off x="4671391" y="5934495"/>
            <a:ext cx="386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such that l</a:t>
            </a:r>
            <a:r>
              <a:rPr lang="en-GB" sz="2400" baseline="-25000" dirty="0"/>
              <a:t>𝛼 </a:t>
            </a:r>
            <a:r>
              <a:rPr lang="en-GB" sz="2400" dirty="0"/>
              <a:t>=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GB" sz="2400" baseline="-25000" dirty="0"/>
              <a:t>𝛼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5ED18-D477-FA46-B157-4EBA5E060E0C}"/>
              </a:ext>
            </a:extLst>
          </p:cNvPr>
          <p:cNvSpPr txBox="1"/>
          <p:nvPr/>
        </p:nvSpPr>
        <p:spPr>
          <a:xfrm>
            <a:off x="7474226" y="6211494"/>
            <a:ext cx="89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(11)</a:t>
            </a:r>
          </a:p>
        </p:txBody>
      </p:sp>
    </p:spTree>
    <p:extLst>
      <p:ext uri="{BB962C8B-B14F-4D97-AF65-F5344CB8AC3E}">
        <p14:creationId xmlns:p14="http://schemas.microsoft.com/office/powerpoint/2010/main" val="196933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4" grpId="0"/>
      <p:bldP spid="16" grpId="0"/>
      <p:bldP spid="17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405" y="17732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Two-asset portfolio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" y="371475"/>
            <a:ext cx="278345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4CC828-9563-C641-91ED-3163454B14E1}"/>
              </a:ext>
            </a:extLst>
          </p:cNvPr>
          <p:cNvSpPr txBox="1"/>
          <p:nvPr/>
        </p:nvSpPr>
        <p:spPr>
          <a:xfrm>
            <a:off x="0" y="6486525"/>
            <a:ext cx="108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803D7-4965-5A4F-8C5D-8B9744EA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34" y="2724059"/>
            <a:ext cx="7807896" cy="1190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6B3D8A-3116-A341-807B-19269B68F1C1}"/>
              </a:ext>
            </a:extLst>
          </p:cNvPr>
          <p:cNvSpPr txBox="1"/>
          <p:nvPr/>
        </p:nvSpPr>
        <p:spPr>
          <a:xfrm>
            <a:off x="159025" y="2863735"/>
            <a:ext cx="343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Worth of portfolio formula: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09F4E-9F73-874D-A0B3-06782D1C94D8}"/>
              </a:ext>
            </a:extLst>
          </p:cNvPr>
          <p:cNvSpPr txBox="1"/>
          <p:nvPr/>
        </p:nvSpPr>
        <p:spPr>
          <a:xfrm>
            <a:off x="8668215" y="6486525"/>
            <a:ext cx="3523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https://www.nature.com/articles/s41534-019-0130-6#Sec2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5F3BA-D5C8-084B-B139-8CE295A6EF81}"/>
              </a:ext>
            </a:extLst>
          </p:cNvPr>
          <p:cNvSpPr txBox="1"/>
          <p:nvPr/>
        </p:nvSpPr>
        <p:spPr>
          <a:xfrm>
            <a:off x="279599" y="4119387"/>
            <a:ext cx="838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calculate daily risk of portfolio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r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i,0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l-GR" sz="28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i=1,2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(13)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527077-FDDD-CC4B-A59C-4F2F14B6B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204" y="3812816"/>
            <a:ext cx="2448891" cy="1196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F7FF8-B5C6-3049-BD0A-4FF222F3B24A}"/>
              </a:ext>
            </a:extLst>
          </p:cNvPr>
          <p:cNvSpPr txBox="1"/>
          <p:nvPr/>
        </p:nvSpPr>
        <p:spPr>
          <a:xfrm>
            <a:off x="11302095" y="4480739"/>
            <a:ext cx="6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82A88-D2CE-8249-BCF6-BF29EFBF611E}"/>
              </a:ext>
            </a:extLst>
          </p:cNvPr>
          <p:cNvSpPr txBox="1"/>
          <p:nvPr/>
        </p:nvSpPr>
        <p:spPr>
          <a:xfrm>
            <a:off x="10430107" y="3279233"/>
            <a:ext cx="75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5B638-5685-1B48-9804-0642C5C62E30}"/>
              </a:ext>
            </a:extLst>
          </p:cNvPr>
          <p:cNvSpPr txBox="1"/>
          <p:nvPr/>
        </p:nvSpPr>
        <p:spPr>
          <a:xfrm>
            <a:off x="3597965" y="655983"/>
            <a:ext cx="747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Applying the Algorithm (part 3)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FB6CAE-0821-8B43-8AF5-4EDB6027F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52" y="4913910"/>
            <a:ext cx="3090556" cy="676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A61298-738A-1F4B-B4C2-9BDF0216BF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08" y="5001917"/>
            <a:ext cx="2995821" cy="572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6B3782-41D6-FF47-84F4-8DE824499FFE}"/>
              </a:ext>
            </a:extLst>
          </p:cNvPr>
          <p:cNvSpPr txBox="1"/>
          <p:nvPr/>
        </p:nvSpPr>
        <p:spPr>
          <a:xfrm>
            <a:off x="6827501" y="5355636"/>
            <a:ext cx="101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(15)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78462F-DA4A-9E4A-A415-D8F15BAC3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184" y="5739203"/>
            <a:ext cx="5871816" cy="7473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7D47ED-CBE5-3840-96E6-4E120894DEC6}"/>
              </a:ext>
            </a:extLst>
          </p:cNvPr>
          <p:cNvSpPr txBox="1"/>
          <p:nvPr/>
        </p:nvSpPr>
        <p:spPr>
          <a:xfrm>
            <a:off x="6096000" y="6210339"/>
            <a:ext cx="80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((5))</a:t>
            </a:r>
          </a:p>
        </p:txBody>
      </p:sp>
    </p:spTree>
    <p:extLst>
      <p:ext uri="{BB962C8B-B14F-4D97-AF65-F5344CB8AC3E}">
        <p14:creationId xmlns:p14="http://schemas.microsoft.com/office/powerpoint/2010/main" val="13957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5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8170" y="540786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Applying the Algorithm (part 4)</a:t>
            </a:r>
          </a:p>
          <a:p>
            <a:pPr algn="l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" y="371475"/>
            <a:ext cx="278345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4CC828-9563-C641-91ED-3163454B14E1}"/>
              </a:ext>
            </a:extLst>
          </p:cNvPr>
          <p:cNvSpPr txBox="1"/>
          <p:nvPr/>
        </p:nvSpPr>
        <p:spPr>
          <a:xfrm>
            <a:off x="0" y="6486525"/>
            <a:ext cx="10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427D1-C7AC-9F44-9ABD-DBC7F2FB7C14}"/>
              </a:ext>
            </a:extLst>
          </p:cNvPr>
          <p:cNvSpPr txBox="1"/>
          <p:nvPr/>
        </p:nvSpPr>
        <p:spPr>
          <a:xfrm>
            <a:off x="3448170" y="1252330"/>
            <a:ext cx="382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Quantum Circuit: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BFC2C-E182-AB4E-AC61-BF9D8184DBE0}"/>
              </a:ext>
            </a:extLst>
          </p:cNvPr>
          <p:cNvSpPr txBox="1"/>
          <p:nvPr/>
        </p:nvSpPr>
        <p:spPr>
          <a:xfrm>
            <a:off x="8358101" y="6317214"/>
            <a:ext cx="4234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https://www.nature.com/articles/s41534-019-0130-6#Sec2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https://arxiv.org/pdf/1907.03044.pdf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47CD37-0D14-EB45-B7F8-13306DA27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79" y="4216874"/>
            <a:ext cx="5212718" cy="2453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1AA683-3ACE-2F4D-B588-3ECB510898BC}"/>
              </a:ext>
            </a:extLst>
          </p:cNvPr>
          <p:cNvSpPr txBox="1"/>
          <p:nvPr/>
        </p:nvSpPr>
        <p:spPr>
          <a:xfrm>
            <a:off x="10485782" y="3244334"/>
            <a:ext cx="97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(16)</a:t>
            </a:r>
          </a:p>
        </p:txBody>
      </p:sp>
      <p:pic>
        <p:nvPicPr>
          <p:cNvPr id="7170" name="Picture 2" descr="Fig. 3">
            <a:extLst>
              <a:ext uri="{FF2B5EF4-FFF2-40B4-BE49-F238E27FC236}">
                <a16:creationId xmlns:a16="http://schemas.microsoft.com/office/drawing/2014/main" id="{D26F80FC-D4E1-D847-A6A8-F089E474A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1" t="67411" r="-2521" b="-1681"/>
          <a:stretch/>
        </p:blipFill>
        <p:spPr bwMode="auto">
          <a:xfrm>
            <a:off x="1729409" y="1770666"/>
            <a:ext cx="8229599" cy="254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A01D2F-9ADE-7643-B3C9-DD37A3CE1834}"/>
              </a:ext>
            </a:extLst>
          </p:cNvPr>
          <p:cNvSpPr txBox="1"/>
          <p:nvPr/>
        </p:nvSpPr>
        <p:spPr>
          <a:xfrm>
            <a:off x="6047397" y="6117193"/>
            <a:ext cx="77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(17)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9B4B7D-FC6D-B142-955D-4621987AD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617" y="4900095"/>
            <a:ext cx="1564153" cy="4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0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9504EDD-5268-7040-A59A-A844CF8D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8170" y="69611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Applying the Algorithm (part 5)</a:t>
            </a:r>
          </a:p>
          <a:p>
            <a:pPr algn="l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BDBF-E9A6-1049-A0FE-6ED2EDB1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" y="371475"/>
            <a:ext cx="278345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4CC828-9563-C641-91ED-3163454B14E1}"/>
              </a:ext>
            </a:extLst>
          </p:cNvPr>
          <p:cNvSpPr txBox="1"/>
          <p:nvPr/>
        </p:nvSpPr>
        <p:spPr>
          <a:xfrm>
            <a:off x="0" y="6486525"/>
            <a:ext cx="10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7.5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BFC2C-E182-AB4E-AC61-BF9D8184DBE0}"/>
              </a:ext>
            </a:extLst>
          </p:cNvPr>
          <p:cNvSpPr txBox="1"/>
          <p:nvPr/>
        </p:nvSpPr>
        <p:spPr>
          <a:xfrm>
            <a:off x="8358101" y="6473025"/>
            <a:ext cx="4234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https://www.nature.com/articles/s41534-019-0130-6#Sec2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figure 4">
            <a:extLst>
              <a:ext uri="{FF2B5EF4-FFF2-40B4-BE49-F238E27FC236}">
                <a16:creationId xmlns:a16="http://schemas.microsoft.com/office/drawing/2014/main" id="{62EDAB75-96F0-9047-84BF-C591DF03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72" y="1886588"/>
            <a:ext cx="7462493" cy="4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C2F2D-18E4-C64E-AC91-E59E200F78A9}"/>
              </a:ext>
            </a:extLst>
          </p:cNvPr>
          <p:cNvSpPr txBox="1"/>
          <p:nvPr/>
        </p:nvSpPr>
        <p:spPr>
          <a:xfrm>
            <a:off x="9879496" y="5824330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(18)</a:t>
            </a:r>
          </a:p>
        </p:txBody>
      </p:sp>
    </p:spTree>
    <p:extLst>
      <p:ext uri="{BB962C8B-B14F-4D97-AF65-F5344CB8AC3E}">
        <p14:creationId xmlns:p14="http://schemas.microsoft.com/office/powerpoint/2010/main" val="412240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15017</TotalTime>
  <Words>439</Words>
  <Application>Microsoft Macintosh PowerPoint</Application>
  <PresentationFormat>Widescreen</PresentationFormat>
  <Paragraphs>134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BRU, ALICE C.L. (Student)</dc:creator>
  <cp:lastModifiedBy>BRU, ALICE C.L. (Student)</cp:lastModifiedBy>
  <cp:revision>298</cp:revision>
  <dcterms:created xsi:type="dcterms:W3CDTF">2022-02-02T14:33:15Z</dcterms:created>
  <dcterms:modified xsi:type="dcterms:W3CDTF">2022-02-21T16:02:33Z</dcterms:modified>
</cp:coreProperties>
</file>